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03" r:id="rId3"/>
    <p:sldId id="412" r:id="rId4"/>
    <p:sldId id="414" r:id="rId5"/>
    <p:sldId id="415" r:id="rId6"/>
    <p:sldId id="384" r:id="rId7"/>
    <p:sldId id="406" r:id="rId8"/>
    <p:sldId id="407" r:id="rId9"/>
    <p:sldId id="408" r:id="rId10"/>
    <p:sldId id="404" r:id="rId11"/>
    <p:sldId id="398" r:id="rId12"/>
    <p:sldId id="400" r:id="rId13"/>
    <p:sldId id="397" r:id="rId14"/>
    <p:sldId id="422" r:id="rId15"/>
    <p:sldId id="411" r:id="rId16"/>
    <p:sldId id="419" r:id="rId17"/>
    <p:sldId id="423" r:id="rId18"/>
    <p:sldId id="416" r:id="rId19"/>
    <p:sldId id="409" r:id="rId20"/>
    <p:sldId id="417" r:id="rId21"/>
    <p:sldId id="410" r:id="rId22"/>
    <p:sldId id="418" r:id="rId23"/>
    <p:sldId id="420" r:id="rId24"/>
    <p:sldId id="391" r:id="rId25"/>
    <p:sldId id="392" r:id="rId26"/>
    <p:sldId id="42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3174-C3D6-AA43-B0B5-DAFC2330325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1C79E-2A8E-3546-806C-5FE3F34C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0462-B20F-4DA8-BEC3-655D687F3E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4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ideally: measure the expression of every gene in every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Samples only a small part of the transcriptome per cell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 Tens of millions of individual</a:t>
            </a:r>
            <a:r>
              <a:rPr lang="en-US" baseline="0" dirty="0" smtClean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1C79E-2A8E-3546-806C-5FE3F34C89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C7168-F4F4-DD4B-9F3F-F06AB89D5FF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9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we would</a:t>
            </a:r>
            <a:r>
              <a:rPr lang="en-US" baseline="0" dirty="0" smtClean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5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8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4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5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tif"/><Relationship Id="rId8" Type="http://schemas.openxmlformats.org/officeDocument/2006/relationships/image" Target="../media/image46.png"/><Relationship Id="rId9" Type="http://schemas.openxmlformats.org/officeDocument/2006/relationships/image" Target="../media/image47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;p25"/>
          <p:cNvSpPr txBox="1">
            <a:spLocks/>
          </p:cNvSpPr>
          <p:nvPr/>
        </p:nvSpPr>
        <p:spPr>
          <a:xfrm>
            <a:off x="783029" y="174864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200"/>
              <a:buFont typeface="Open Sans SemiBold"/>
              <a:buNone/>
            </a:pPr>
            <a:r>
              <a:rPr lang="en-US" dirty="0" smtClean="0"/>
              <a:t>Challenges and Opportunities in Single Cell Data </a:t>
            </a:r>
            <a:endParaRPr lang="en-US" dirty="0"/>
          </a:p>
        </p:txBody>
      </p:sp>
      <p:sp>
        <p:nvSpPr>
          <p:cNvPr id="5" name="Google Shape;130;p25"/>
          <p:cNvSpPr txBox="1"/>
          <p:nvPr/>
        </p:nvSpPr>
        <p:spPr>
          <a:xfrm>
            <a:off x="783029" y="3274247"/>
            <a:ext cx="79032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Machine Learning for Single Cell Analysis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30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84" y="207018"/>
            <a:ext cx="7934325" cy="994172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Challenges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4" y="2209800"/>
            <a:ext cx="2444016" cy="1124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1" y="1677129"/>
            <a:ext cx="3176588" cy="1657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2245342" y="2291594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Noise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9" y="3853970"/>
            <a:ext cx="1366603" cy="1235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2245341" y="4225925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Dimensionality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93" y="3880512"/>
            <a:ext cx="1888332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7462793" y="4179581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Scale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2167" y="18747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Sparsity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3" y="2108199"/>
            <a:ext cx="7039627" cy="32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66853" y="654853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800" dirty="0" smtClean="0"/>
              <a:t>Dropout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429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 vs Missing </a:t>
            </a:r>
            <a:r>
              <a:rPr lang="en-US" dirty="0" smtClean="0"/>
              <a:t>Data </a:t>
            </a:r>
            <a:endParaRPr lang="en-US" dirty="0"/>
          </a:p>
        </p:txBody>
      </p:sp>
      <p:pic>
        <p:nvPicPr>
          <p:cNvPr id="1026" name="Picture 2" descr="mage result for missin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9" y="2229633"/>
            <a:ext cx="70199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0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843232"/>
            <a:ext cx="8877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Gene-gene Relationships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03169" y="2783791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03169" y="4300636"/>
            <a:ext cx="2446317" cy="6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49641" y="441286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</a:t>
            </a:r>
            <a:r>
              <a:rPr lang="en-US" sz="1350" dirty="0"/>
              <a:t>1 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103033" y="3435513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2 </a:t>
            </a:r>
            <a:endParaRPr lang="en-US" sz="13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23" y="3225536"/>
            <a:ext cx="323850" cy="657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73" y="2953192"/>
            <a:ext cx="333375" cy="657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18" y="3553346"/>
            <a:ext cx="257175" cy="7334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00" y="2541335"/>
            <a:ext cx="333375" cy="762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29" y="3320207"/>
            <a:ext cx="333375" cy="6572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5092535" y="277747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92535" y="4296441"/>
            <a:ext cx="2187039" cy="4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39007" y="4406545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</a:t>
            </a:r>
            <a:r>
              <a:rPr lang="en-US" sz="1350" dirty="0"/>
              <a:t>2</a:t>
            </a:r>
            <a:r>
              <a:rPr lang="en-US" sz="1350" dirty="0" smtClean="0"/>
              <a:t> </a:t>
            </a:r>
            <a:endParaRPr lang="en-US" sz="135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92399" y="3429196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3 </a:t>
            </a:r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91" y="2995885"/>
            <a:ext cx="323850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815" y="3029896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34" y="3503919"/>
            <a:ext cx="257175" cy="7334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491" y="2220218"/>
            <a:ext cx="333375" cy="76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44" y="3041328"/>
            <a:ext cx="333375" cy="6572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62" y="3515351"/>
            <a:ext cx="257175" cy="7334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800" y="2405700"/>
            <a:ext cx="257175" cy="733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85" y="3580119"/>
            <a:ext cx="323850" cy="6572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79" y="3533306"/>
            <a:ext cx="323850" cy="6572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16" y="2488417"/>
            <a:ext cx="333375" cy="657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4629" y="5522026"/>
            <a:ext cx="320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Relationship between features? 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167" y="3566554"/>
            <a:ext cx="306253" cy="7032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406" y="3065542"/>
            <a:ext cx="306253" cy="7032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584" y="2980485"/>
            <a:ext cx="376204" cy="68218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882" y="2917762"/>
            <a:ext cx="376204" cy="6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D3z_pSLP76_pairwis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5" y="717325"/>
            <a:ext cx="6680005" cy="4980608"/>
          </a:xfrm>
          <a:prstGeom prst="rect">
            <a:avLst/>
          </a:prstGeom>
        </p:spPr>
      </p:pic>
      <p:pic>
        <p:nvPicPr>
          <p:cNvPr id="6" name="Picture 5" descr="animation_part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88" y="1086993"/>
            <a:ext cx="740224" cy="4059936"/>
          </a:xfrm>
          <a:prstGeom prst="rect">
            <a:avLst/>
          </a:prstGeom>
        </p:spPr>
      </p:pic>
      <p:pic>
        <p:nvPicPr>
          <p:cNvPr id="7" name="Picture 6" descr="animation_part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86" y="1079682"/>
            <a:ext cx="792968" cy="4076518"/>
          </a:xfrm>
          <a:prstGeom prst="rect">
            <a:avLst/>
          </a:prstGeom>
        </p:spPr>
      </p:pic>
      <p:pic>
        <p:nvPicPr>
          <p:cNvPr id="9" name="Picture 8" descr="animation_part3a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403" y="1086994"/>
            <a:ext cx="2028304" cy="405993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117973" y="4985371"/>
            <a:ext cx="290442" cy="792895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2910903" y="4994175"/>
            <a:ext cx="290442" cy="792969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53" y="699910"/>
            <a:ext cx="6679937" cy="4998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765168" y="2882792"/>
            <a:ext cx="4403744" cy="495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95532" y="3667222"/>
            <a:ext cx="808057" cy="24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332734" y="2964218"/>
            <a:ext cx="4624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pCD3z</a:t>
            </a:r>
          </a:p>
        </p:txBody>
      </p:sp>
      <p:sp>
        <p:nvSpPr>
          <p:cNvPr id="22" name="Oval 21"/>
          <p:cNvSpPr/>
          <p:nvPr/>
        </p:nvSpPr>
        <p:spPr>
          <a:xfrm>
            <a:off x="802941" y="4071248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6738" y="2893081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192702" y="4141265"/>
            <a:ext cx="7598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pSLP76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39603"/>
            <a:ext cx="6364723" cy="47874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321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+mn-lt"/>
                <a:cs typeface="Plantagenet Cherokee"/>
              </a:rPr>
              <a:t>Non-linear Relationships</a:t>
            </a:r>
            <a:endParaRPr lang="en-US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738" y="55422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102"/>
            <a:ext cx="9144000" cy="41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ECB5DA-00E0-4343-9B15-5FAC0F1795AD}"/>
              </a:ext>
            </a:extLst>
          </p:cNvPr>
          <p:cNvSpPr txBox="1"/>
          <p:nvPr/>
        </p:nvSpPr>
        <p:spPr>
          <a:xfrm>
            <a:off x="1839654" y="232031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018A41-AE49-AB4C-8B5C-F27B59CA3811}"/>
              </a:ext>
            </a:extLst>
          </p:cNvPr>
          <p:cNvSpPr txBox="1"/>
          <p:nvPr/>
        </p:nvSpPr>
        <p:spPr>
          <a:xfrm>
            <a:off x="5530666" y="2181812"/>
            <a:ext cx="1890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Low-dimensional</a:t>
            </a:r>
          </a:p>
          <a:p>
            <a:pPr algn="ctr"/>
            <a:r>
              <a:rPr lang="en-US" b="1" dirty="0">
                <a:latin typeface="Myriad Pro" panose="020B0503030403020204" pitchFamily="34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115656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13" y="304800"/>
            <a:ext cx="7697391" cy="6582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Embedding </a:t>
            </a:r>
            <a:r>
              <a:rPr lang="en-US" dirty="0" smtClean="0"/>
              <a:t>reveals structure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12" y="1421615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11" y="2546190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63" y="2926127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980" y="3058010"/>
            <a:ext cx="257175" cy="733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flipH="1">
            <a:off x="687943" y="5154216"/>
            <a:ext cx="2173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Cluster structure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758" y="4779262"/>
            <a:ext cx="895350" cy="981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279" y="4792653"/>
            <a:ext cx="685800" cy="10001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250" y="4801203"/>
            <a:ext cx="847725" cy="10572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203972" y="4972051"/>
            <a:ext cx="10075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Excellent</a:t>
            </a:r>
          </a:p>
          <a:p>
            <a:r>
              <a:rPr lang="en-US" sz="1350" dirty="0"/>
              <a:t>Responders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268871" y="4972051"/>
            <a:ext cx="1078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Fair</a:t>
            </a:r>
          </a:p>
          <a:p>
            <a:r>
              <a:rPr lang="en-US" sz="1350" dirty="0" smtClean="0"/>
              <a:t>Responders</a:t>
            </a:r>
            <a:endParaRPr lang="en-US" sz="1350" dirty="0"/>
          </a:p>
        </p:txBody>
      </p:sp>
      <p:sp>
        <p:nvSpPr>
          <p:cNvPr id="40" name="TextBox 39"/>
          <p:cNvSpPr txBox="1"/>
          <p:nvPr/>
        </p:nvSpPr>
        <p:spPr>
          <a:xfrm>
            <a:off x="7091958" y="4972051"/>
            <a:ext cx="974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Poor </a:t>
            </a:r>
            <a:endParaRPr lang="en-US" sz="1350" dirty="0" smtClean="0"/>
          </a:p>
          <a:p>
            <a:r>
              <a:rPr lang="en-US" sz="1350" dirty="0" smtClean="0"/>
              <a:t>responders</a:t>
            </a:r>
            <a:endParaRPr lang="en-US" sz="13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937" y="3197449"/>
            <a:ext cx="376204" cy="6821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221" y="2546189"/>
            <a:ext cx="384895" cy="697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541" y="1560049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832" y="3213290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1" y="319662"/>
            <a:ext cx="7886700" cy="994172"/>
          </a:xfrm>
        </p:spPr>
        <p:txBody>
          <a:bodyPr/>
          <a:lstStyle/>
          <a:p>
            <a:r>
              <a:rPr lang="en-US" dirty="0" smtClean="0">
                <a:ea typeface="Avenir Book" charset="0"/>
                <a:cs typeface="Avenir Book" charset="0"/>
              </a:rPr>
              <a:t>Big Biomedical Data</a:t>
            </a:r>
            <a:endParaRPr lang="en-US" dirty="0"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30" y="1635094"/>
            <a:ext cx="3592440" cy="1723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0" y="3935019"/>
            <a:ext cx="3854557" cy="1512415"/>
          </a:xfrm>
          <a:prstGeom prst="rect">
            <a:avLst/>
          </a:prstGeom>
        </p:spPr>
      </p:pic>
      <p:pic>
        <p:nvPicPr>
          <p:cNvPr id="1036" name="Picture 12" descr="mage result for peo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45" y="4001261"/>
            <a:ext cx="3532625" cy="137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single cell RNA sequencing 1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1" y="1874221"/>
            <a:ext cx="3692020" cy="15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6493" y="338867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ScRNA-seq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128558" y="3388673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ScATAC-seq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493" y="544743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FMRI 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6050626" y="5381192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Patient Data</a:t>
            </a:r>
          </a:p>
        </p:txBody>
      </p:sp>
    </p:spTree>
    <p:extLst>
      <p:ext uri="{BB962C8B-B14F-4D97-AF65-F5344CB8AC3E}">
        <p14:creationId xmlns:p14="http://schemas.microsoft.com/office/powerpoint/2010/main" val="917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8312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Retinal Bipolar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94" y="1847849"/>
            <a:ext cx="5139706" cy="37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99156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Progression continuum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56" y="1789311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56" y="2298203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16" y="3111104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229" y="2772966"/>
            <a:ext cx="257175" cy="73342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5591" y="5117738"/>
            <a:ext cx="1022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 smtClean="0"/>
              <a:t>Pseudotime</a:t>
            </a:r>
            <a:endParaRPr lang="en-US" sz="13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65" y="4793150"/>
            <a:ext cx="333375" cy="762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26" y="4897925"/>
            <a:ext cx="323850" cy="6572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97" y="4916909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90" y="4833503"/>
            <a:ext cx="257175" cy="7334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19647" y="5574134"/>
            <a:ext cx="227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3077" y="5555149"/>
            <a:ext cx="568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Early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1097" y="5574134"/>
            <a:ext cx="481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Late</a:t>
            </a:r>
            <a:endParaRPr lang="en-US" sz="135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0" y="2659306"/>
            <a:ext cx="356849" cy="6821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915" y="3235258"/>
            <a:ext cx="356849" cy="6821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238" y="4948789"/>
            <a:ext cx="309689" cy="59202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434" y="2136465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050" y="3278418"/>
            <a:ext cx="306253" cy="7032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641" y="4837569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24511"/>
            <a:ext cx="6705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890"/>
            <a:ext cx="9144000" cy="200297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Manifold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7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Understanding the shape of data</a:t>
            </a:r>
            <a:endParaRPr lang="en-US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5326856" y="3784736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910246" y="3781144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3" y="1473154"/>
            <a:ext cx="7216238" cy="4916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91" y="5213927"/>
            <a:ext cx="292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66" y="2047601"/>
            <a:ext cx="6581484" cy="387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6457434"/>
            <a:ext cx="29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Coifman</a:t>
            </a:r>
            <a:r>
              <a:rPr lang="en-US" dirty="0" smtClean="0"/>
              <a:t>, Lafon, ACHA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Tasks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27" y="4624866"/>
            <a:ext cx="3238500" cy="158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5428"/>
            <a:ext cx="2499756" cy="2126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427" y="1790642"/>
            <a:ext cx="18415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48" y="4624866"/>
            <a:ext cx="2679700" cy="187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4" y="1790642"/>
            <a:ext cx="4826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604" y="1790642"/>
            <a:ext cx="4826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74" y="4542316"/>
            <a:ext cx="482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437"/>
            <a:ext cx="318420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Droplet-based </a:t>
            </a:r>
            <a:br>
              <a:rPr lang="en-US" dirty="0" smtClean="0"/>
            </a:br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5715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4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4294716"/>
            <a:ext cx="2057401" cy="146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525" y="6324600"/>
            <a:ext cx="9144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 smtClean="0"/>
              <a:t>Perez O.D. </a:t>
            </a:r>
            <a:r>
              <a:rPr lang="en-US" sz="1500" i="1" dirty="0"/>
              <a:t>et </a:t>
            </a:r>
            <a:r>
              <a:rPr lang="en-US" sz="1500" i="1" dirty="0" smtClean="0"/>
              <a:t>al.</a:t>
            </a:r>
            <a:r>
              <a:rPr lang="en-US" sz="1500" dirty="0" smtClean="0"/>
              <a:t> Nat. Biotech. 2002. Bandura D</a:t>
            </a:r>
            <a:r>
              <a:rPr lang="en-US" sz="1500" dirty="0"/>
              <a:t>. </a:t>
            </a:r>
            <a:r>
              <a:rPr lang="en-US" sz="1500" i="1" dirty="0"/>
              <a:t>et al</a:t>
            </a:r>
            <a:r>
              <a:rPr lang="en-US" sz="1500" dirty="0" smtClean="0"/>
              <a:t>. Anal. Chem. 2009. </a:t>
            </a:r>
          </a:p>
          <a:p>
            <a:pPr algn="ctr"/>
            <a:r>
              <a:rPr lang="en-US" sz="1500" dirty="0" err="1" smtClean="0"/>
              <a:t>Bendall</a:t>
            </a:r>
            <a:r>
              <a:rPr lang="en-US" sz="1500" dirty="0" smtClean="0"/>
              <a:t> S.C. </a:t>
            </a:r>
            <a:r>
              <a:rPr lang="en-US" sz="1500" i="1" dirty="0" smtClean="0"/>
              <a:t>et </a:t>
            </a:r>
            <a:r>
              <a:rPr lang="en-US" sz="1500" i="1" dirty="0"/>
              <a:t>al</a:t>
            </a:r>
            <a:r>
              <a:rPr lang="en-US" sz="1500" i="1" dirty="0" smtClean="0"/>
              <a:t>.</a:t>
            </a:r>
            <a:r>
              <a:rPr lang="en-US" sz="1500" dirty="0" smtClean="0"/>
              <a:t> Science 2011</a:t>
            </a:r>
            <a:r>
              <a:rPr lang="en-US" sz="1500" dirty="0"/>
              <a:t>. Bodenmiller B. </a:t>
            </a:r>
            <a:r>
              <a:rPr lang="en-US" sz="1500" i="1" dirty="0" smtClean="0"/>
              <a:t>et </a:t>
            </a:r>
            <a:r>
              <a:rPr lang="en-US" sz="1500" i="1" dirty="0"/>
              <a:t>al. </a:t>
            </a:r>
            <a:r>
              <a:rPr lang="en-US" sz="1500" dirty="0"/>
              <a:t>Nat. Biotechnol. 2012.</a:t>
            </a:r>
          </a:p>
          <a:p>
            <a:pPr algn="ctr"/>
            <a:endParaRPr lang="en-US" sz="1500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0"/>
            <a:ext cx="72866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87298"/>
            <a:ext cx="8476159" cy="53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89914"/>
            <a:ext cx="2667001" cy="210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24600" y="5761091"/>
            <a:ext cx="2590800" cy="56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6" t="95177"/>
          <a:stretch/>
        </p:blipFill>
        <p:spPr bwMode="auto">
          <a:xfrm>
            <a:off x="6845296" y="5903717"/>
            <a:ext cx="1993904" cy="25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0"/>
            <a:ext cx="9144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de-CH" sz="3000" dirty="0" smtClean="0">
                <a:latin typeface="+mj-lt"/>
              </a:rPr>
              <a:t>Single-Cell Proteomics: Mass </a:t>
            </a:r>
            <a:r>
              <a:rPr lang="de-CH" sz="3000" dirty="0">
                <a:latin typeface="+mj-lt"/>
              </a:rPr>
              <a:t>C</a:t>
            </a:r>
            <a:r>
              <a:rPr lang="de-CH" sz="3000" dirty="0" smtClean="0">
                <a:latin typeface="+mj-lt"/>
              </a:rPr>
              <a:t>ytometry</a:t>
            </a:r>
            <a:endParaRPr lang="en-US" sz="3000" dirty="0">
              <a:latin typeface="+mj-lt"/>
            </a:endParaRPr>
          </a:p>
        </p:txBody>
      </p:sp>
      <p:pic>
        <p:nvPicPr>
          <p:cNvPr id="10" name="Picture 9" descr="outline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60" y="0"/>
            <a:ext cx="869752" cy="869752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12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smtClean="0"/>
              <a:t>Cell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509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Cell 1 = [40 0 20 18 </a:t>
            </a:r>
            <a:r>
              <a:rPr lang="en-US" dirty="0"/>
              <a:t>5</a:t>
            </a:r>
            <a:r>
              <a:rPr lang="en-US" dirty="0" smtClean="0"/>
              <a:t> 0 …] </a:t>
            </a:r>
          </a:p>
          <a:p>
            <a:pPr marL="0" indent="0">
              <a:buNone/>
            </a:pPr>
            <a:r>
              <a:rPr lang="en-US" dirty="0" smtClean="0"/>
              <a:t>Each cell is a vector of measurements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 whole data is a matrix with many observations (cells) and features (</a:t>
            </a:r>
            <a:r>
              <a:rPr lang="en-US" dirty="0" smtClean="0"/>
              <a:t>proteins, genes)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52889" y="430616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[40 0 20 400 5  …] </a:t>
            </a:r>
          </a:p>
          <a:p>
            <a:r>
              <a:rPr lang="en-US" sz="2400" dirty="0"/>
              <a:t>[35 0 12 50 1 </a:t>
            </a:r>
            <a:r>
              <a:rPr lang="en-US" sz="2400" dirty="0" smtClean="0"/>
              <a:t>   </a:t>
            </a:r>
            <a:r>
              <a:rPr lang="en-US" sz="2400" dirty="0"/>
              <a:t>…] </a:t>
            </a:r>
          </a:p>
          <a:p>
            <a:r>
              <a:rPr lang="en-US" sz="2400" dirty="0"/>
              <a:t>[10 20 5 350 2 </a:t>
            </a:r>
            <a:r>
              <a:rPr lang="en-US" sz="2400" dirty="0" smtClean="0"/>
              <a:t> </a:t>
            </a:r>
            <a:r>
              <a:rPr lang="en-US" sz="2400" dirty="0"/>
              <a:t>…] </a:t>
            </a:r>
          </a:p>
          <a:p>
            <a:r>
              <a:rPr lang="en-US" sz="2400" dirty="0"/>
              <a:t>[12 020 45 0 </a:t>
            </a:r>
            <a:r>
              <a:rPr lang="en-US" sz="2400" dirty="0" smtClean="0"/>
              <a:t>0  …</a:t>
            </a:r>
            <a:r>
              <a:rPr lang="en-US" sz="2400" dirty="0"/>
              <a:t>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Left Bracket 4"/>
          <p:cNvSpPr/>
          <p:nvPr/>
        </p:nvSpPr>
        <p:spPr>
          <a:xfrm>
            <a:off x="2300111" y="4289776"/>
            <a:ext cx="352778" cy="196144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4826000" y="4289776"/>
            <a:ext cx="536222" cy="196144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33728" y="50376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8795" y="392044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0F6A82E-BEE1-8B4B-B79E-9421C46C8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" b="17161"/>
          <a:stretch/>
        </p:blipFill>
        <p:spPr>
          <a:xfrm>
            <a:off x="181688" y="718779"/>
            <a:ext cx="1317914" cy="102884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499602" y="570418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High Dimensional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AF11D65-3439-1C46-8D9A-4E6B513B0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" r="31623" b="16298"/>
          <a:stretch/>
        </p:blipFill>
        <p:spPr>
          <a:xfrm rot="5400000">
            <a:off x="542619" y="2390378"/>
            <a:ext cx="775987" cy="92751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66197" y="2383062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High Throughput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ECA1E76-7A80-3947-912D-9B344B67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20" y="2447953"/>
            <a:ext cx="2310059" cy="146406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499602" y="4138973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Heterogeneous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5895A5D-7D35-1F49-9346-A3C8619C9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" t="24470" r="-415" b="37377"/>
          <a:stretch/>
        </p:blipFill>
        <p:spPr>
          <a:xfrm>
            <a:off x="360295" y="4564219"/>
            <a:ext cx="1020080" cy="475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100" y="4659100"/>
            <a:ext cx="2187879" cy="19981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2C7DFEC-F9ED-5948-A924-F6DC8F622597}"/>
              </a:ext>
            </a:extLst>
          </p:cNvPr>
          <p:cNvGrpSpPr/>
          <p:nvPr/>
        </p:nvGrpSpPr>
        <p:grpSpPr>
          <a:xfrm>
            <a:off x="6513161" y="648597"/>
            <a:ext cx="1554481" cy="1257599"/>
            <a:chOff x="1163176" y="568476"/>
            <a:chExt cx="6166368" cy="6228080"/>
          </a:xfrm>
        </p:grpSpPr>
        <p:pic>
          <p:nvPicPr>
            <p:cNvPr id="21" name="Picture 20" descr="Fig S3.png">
              <a:extLst>
                <a:ext uri="{FF2B5EF4-FFF2-40B4-BE49-F238E27FC236}">
                  <a16:creationId xmlns:a16="http://schemas.microsoft.com/office/drawing/2014/main" xmlns="" id="{37B74312-5D90-714A-B3F8-9A4476038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D057DA4-7CEF-0D4A-AE3C-6A4B4D50D854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0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898" y="41757"/>
            <a:ext cx="9157421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dimensions = many measurements</a:t>
            </a:r>
            <a:endParaRPr lang="en-US" dirty="0"/>
          </a:p>
        </p:txBody>
      </p:sp>
      <p:pic>
        <p:nvPicPr>
          <p:cNvPr id="102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063"/>
            <a:ext cx="1222037" cy="1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97" y="2680593"/>
            <a:ext cx="2557311" cy="769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36" y="2692538"/>
            <a:ext cx="3244454" cy="768854"/>
          </a:xfrm>
          <a:prstGeom prst="rect">
            <a:avLst/>
          </a:prstGeom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" y="4287317"/>
            <a:ext cx="1092953" cy="10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61" y="2712798"/>
            <a:ext cx="705385" cy="7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36" y="5082326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00" y="4875020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1" y="4391458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70" y="4350231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3" y="4391458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17" y="4662344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4" y="4464415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90" y="4712176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71" y="5252830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6" y="5165978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34" y="5252831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7" y="4310017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6" y="4596459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0800" y="3979138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Gene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97438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61063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3</a:t>
            </a:r>
          </a:p>
        </p:txBody>
      </p:sp>
      <p:pic>
        <p:nvPicPr>
          <p:cNvPr id="1056" name="Picture 32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00" y="4571432"/>
            <a:ext cx="641768" cy="4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22037" y="2396681"/>
            <a:ext cx="8996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Diagnoses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73" y="2393540"/>
            <a:ext cx="466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2201" y="2396992"/>
            <a:ext cx="1189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86621" y="2406112"/>
            <a:ext cx="627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assays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2676" y="2390099"/>
            <a:ext cx="468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ECG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4687" y="3897958"/>
            <a:ext cx="7652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2508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  <p:bldP spid="10" grpId="0"/>
      <p:bldP spid="11" grpId="0"/>
      <p:bldP spid="12" grpId="0"/>
      <p:bldP spid="1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</a:t>
            </a:r>
            <a:r>
              <a:rPr lang="en-US" dirty="0" smtClean="0"/>
              <a:t>Throughput </a:t>
            </a:r>
            <a:r>
              <a:rPr lang="en-US" dirty="0" smtClean="0"/>
              <a:t>= Many </a:t>
            </a:r>
            <a:r>
              <a:rPr lang="en-US" dirty="0" smtClean="0"/>
              <a:t>observations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31119" y="2543572"/>
          <a:ext cx="6096000" cy="281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441730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685296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973824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417568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90963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625129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4" y="334000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3082318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7" y="273862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2487367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575197" y="5361654"/>
            <a:ext cx="0" cy="46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02" y="167601"/>
            <a:ext cx="7712838" cy="775097"/>
          </a:xfrm>
        </p:spPr>
        <p:txBody>
          <a:bodyPr/>
          <a:lstStyle/>
          <a:p>
            <a:r>
              <a:rPr lang="en-US" smtClean="0"/>
              <a:t>Heterogeneous Observations</a:t>
            </a:r>
            <a:endParaRPr lang="en-US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2" y="2237578"/>
            <a:ext cx="4291772" cy="2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different types of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91" y="1959428"/>
            <a:ext cx="4834779" cy="34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4995</TotalTime>
  <Words>463</Words>
  <Application>Microsoft Macintosh PowerPoint</Application>
  <PresentationFormat>On-screen Show (4:3)</PresentationFormat>
  <Paragraphs>111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Avenir Book</vt:lpstr>
      <vt:lpstr>Avenir Medium</vt:lpstr>
      <vt:lpstr>Calibri</vt:lpstr>
      <vt:lpstr>Myriad Pro</vt:lpstr>
      <vt:lpstr>Plantagenet Cherokee</vt:lpstr>
      <vt:lpstr>Arial</vt:lpstr>
      <vt:lpstr>Open Sans</vt:lpstr>
      <vt:lpstr>Open Sans SemiBold</vt:lpstr>
      <vt:lpstr>Office Theme</vt:lpstr>
      <vt:lpstr>PowerPoint Presentation</vt:lpstr>
      <vt:lpstr>Big Biomedical Data</vt:lpstr>
      <vt:lpstr>Droplet-based  Technologies</vt:lpstr>
      <vt:lpstr>PowerPoint Presentation</vt:lpstr>
      <vt:lpstr>Single Cell Data</vt:lpstr>
      <vt:lpstr>PowerPoint Presentation</vt:lpstr>
      <vt:lpstr>Many dimensions = many measurements</vt:lpstr>
      <vt:lpstr>High Throughput = Many observations</vt:lpstr>
      <vt:lpstr>Heterogeneous Observations</vt:lpstr>
      <vt:lpstr>Challenges </vt:lpstr>
      <vt:lpstr>Noise</vt:lpstr>
      <vt:lpstr>PowerPoint Presentation</vt:lpstr>
      <vt:lpstr>Dropout vs Missing Data </vt:lpstr>
      <vt:lpstr>Denoising Data</vt:lpstr>
      <vt:lpstr>Gene-gene Relationships</vt:lpstr>
      <vt:lpstr>PowerPoint Presentation</vt:lpstr>
      <vt:lpstr>Mutual Information</vt:lpstr>
      <vt:lpstr>Latent structure in high dimensional data</vt:lpstr>
      <vt:lpstr>Embedding reveals structure</vt:lpstr>
      <vt:lpstr>Retinal Bipolar Cells</vt:lpstr>
      <vt:lpstr>Progression continuum</vt:lpstr>
      <vt:lpstr>PowerPoint Presentation</vt:lpstr>
      <vt:lpstr>PowerPoint Presentation</vt:lpstr>
      <vt:lpstr>Understanding the shape of data</vt:lpstr>
      <vt:lpstr>Diffusion Maps</vt:lpstr>
      <vt:lpstr>Analysis Tasks </vt:lpstr>
    </vt:vector>
  </TitlesOfParts>
  <Company>Columbia University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 to Single-cell Data </dc:title>
  <dc:creator>Smita Krishnaswamy</dc:creator>
  <cp:lastModifiedBy>Microsoft Office User</cp:lastModifiedBy>
  <cp:revision>150</cp:revision>
  <dcterms:created xsi:type="dcterms:W3CDTF">2016-08-27T18:48:18Z</dcterms:created>
  <dcterms:modified xsi:type="dcterms:W3CDTF">2019-10-15T09:12:08Z</dcterms:modified>
</cp:coreProperties>
</file>